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84" r:id="rId3"/>
    <p:sldId id="271" r:id="rId4"/>
    <p:sldId id="272" r:id="rId5"/>
    <p:sldId id="273" r:id="rId6"/>
    <p:sldId id="333" r:id="rId7"/>
    <p:sldId id="334" r:id="rId8"/>
    <p:sldId id="335" r:id="rId9"/>
    <p:sldId id="336" r:id="rId10"/>
    <p:sldId id="337" r:id="rId11"/>
    <p:sldId id="311" r:id="rId12"/>
    <p:sldId id="312" r:id="rId13"/>
    <p:sldId id="314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4" r:id="rId22"/>
    <p:sldId id="325" r:id="rId23"/>
    <p:sldId id="326" r:id="rId24"/>
    <p:sldId id="327" r:id="rId25"/>
    <p:sldId id="328" r:id="rId26"/>
    <p:sldId id="338" r:id="rId27"/>
    <p:sldId id="350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32" r:id="rId3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32715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40243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674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303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199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33606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28625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65291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56488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4471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146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22C03-E2FC-49AE-ADE3-9F3266EA0B3E}" type="datetimeFigureOut">
              <a:rPr lang="ar-SA" smtClean="0"/>
              <a:t>04/05/1435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1F4D5-108D-49D8-9009-367F0CB171B0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65285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Ovarian tumors</a:t>
            </a:r>
            <a:endParaRPr lang="ar-S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3933056"/>
            <a:ext cx="8352928" cy="1752600"/>
          </a:xfrm>
        </p:spPr>
        <p:txBody>
          <a:bodyPr/>
          <a:lstStyle/>
          <a:p>
            <a:endParaRPr lang="ar-SA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shawky\Desktop\mcs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6289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827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varian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endParaRPr lang="ar-S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1"/>
            <a:ext cx="7386203" cy="4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84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Tumors 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Account </a:t>
            </a:r>
            <a:r>
              <a:rPr lang="en-US" dirty="0"/>
              <a:t>for about 25% of all ovarian neoplasms. </a:t>
            </a:r>
            <a:endParaRPr lang="en-US" dirty="0" smtClean="0"/>
          </a:p>
          <a:p>
            <a:r>
              <a:rPr lang="en-US" dirty="0" smtClean="0"/>
              <a:t>They </a:t>
            </a:r>
            <a:r>
              <a:rPr lang="en-US" dirty="0"/>
              <a:t>occur principally in middle adult life and are rare before puberty and after </a:t>
            </a:r>
            <a:r>
              <a:rPr lang="en-US" dirty="0" smtClean="0"/>
              <a:t>menopause.</a:t>
            </a:r>
          </a:p>
          <a:p>
            <a:r>
              <a:rPr lang="en-US" dirty="0" smtClean="0"/>
              <a:t>80% </a:t>
            </a:r>
            <a:r>
              <a:rPr lang="en-US" dirty="0"/>
              <a:t>are benign or borderline, and about </a:t>
            </a:r>
            <a:r>
              <a:rPr lang="en-US" dirty="0" smtClean="0"/>
              <a:t>20% </a:t>
            </a:r>
            <a:r>
              <a:rPr lang="en-US" dirty="0"/>
              <a:t>are malignant. </a:t>
            </a:r>
            <a:endParaRPr lang="en-US" dirty="0" smtClean="0"/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0922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3672408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Usually unilateral</a:t>
            </a:r>
            <a:r>
              <a:rPr lang="en-US" sz="2800" dirty="0"/>
              <a:t>.</a:t>
            </a:r>
            <a:endParaRPr lang="en-US" sz="2800" dirty="0" smtClean="0"/>
          </a:p>
          <a:p>
            <a:r>
              <a:rPr lang="en-US" sz="2800" dirty="0" smtClean="0"/>
              <a:t>Reach a huge size.</a:t>
            </a:r>
          </a:p>
          <a:p>
            <a:r>
              <a:rPr lang="en-US" sz="2800" dirty="0" smtClean="0"/>
              <a:t>On bisection, it is </a:t>
            </a:r>
            <a:r>
              <a:rPr lang="en-US" sz="2800" dirty="0" err="1" smtClean="0"/>
              <a:t>multilocular</a:t>
            </a:r>
            <a:r>
              <a:rPr lang="en-US" sz="2800" dirty="0" smtClean="0"/>
              <a:t> and filled with mucinous material.</a:t>
            </a:r>
            <a:endParaRPr lang="ar-SA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28800"/>
            <a:ext cx="4967114" cy="435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676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86409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092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Mucinous </a:t>
            </a:r>
            <a:r>
              <a:rPr lang="en-US" sz="4000" b="1" dirty="0" err="1" smtClean="0">
                <a:solidFill>
                  <a:srgbClr val="FF0000"/>
                </a:solidFill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60" y="1268760"/>
            <a:ext cx="82329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732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 Mucinous </a:t>
            </a:r>
            <a:r>
              <a:rPr lang="en-US" b="1" dirty="0" err="1">
                <a:solidFill>
                  <a:srgbClr val="FF0000"/>
                </a:solidFill>
              </a:rPr>
              <a:t>cystadenocarcinoma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63162" y="-22802"/>
            <a:ext cx="4905708" cy="792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906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142385" cy="614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0975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Teratoma</a:t>
            </a:r>
            <a:endParaRPr lang="ar-S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err="1"/>
              <a:t>Teratomas</a:t>
            </a:r>
            <a:r>
              <a:rPr lang="en-US" dirty="0"/>
              <a:t> are divided into three </a:t>
            </a:r>
            <a:r>
              <a:rPr lang="en-US" dirty="0" smtClean="0"/>
              <a:t>categories.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1. Mature </a:t>
            </a:r>
            <a:r>
              <a:rPr lang="en-US" sz="2800" b="1" dirty="0">
                <a:solidFill>
                  <a:srgbClr val="FF0000"/>
                </a:solidFill>
              </a:rPr>
              <a:t>(benign</a:t>
            </a:r>
            <a:r>
              <a:rPr lang="en-US" sz="2800" b="1" dirty="0" smtClean="0">
                <a:solidFill>
                  <a:srgbClr val="FF0000"/>
                </a:solidFill>
              </a:rPr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2. Immature </a:t>
            </a:r>
            <a:r>
              <a:rPr lang="en-US" sz="2800" b="1" dirty="0">
                <a:solidFill>
                  <a:srgbClr val="FF0000"/>
                </a:solidFill>
              </a:rPr>
              <a:t>(malignant</a:t>
            </a:r>
            <a:r>
              <a:rPr lang="en-US" sz="2800" b="1" dirty="0" smtClean="0">
                <a:solidFill>
                  <a:srgbClr val="FF0000"/>
                </a:solidFill>
              </a:rPr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3. </a:t>
            </a:r>
            <a:r>
              <a:rPr lang="en-US" sz="2800" b="1" dirty="0" err="1" smtClean="0">
                <a:solidFill>
                  <a:srgbClr val="FF0000"/>
                </a:solidFill>
              </a:rPr>
              <a:t>Monodermal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or highly specialized.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45041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Mature (Benign)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Teratomas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S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</a:t>
            </a:r>
            <a:r>
              <a:rPr lang="en-US" dirty="0"/>
              <a:t>benign </a:t>
            </a:r>
            <a:r>
              <a:rPr lang="en-US" dirty="0" err="1"/>
              <a:t>teratomas</a:t>
            </a:r>
            <a:r>
              <a:rPr lang="en-US" dirty="0"/>
              <a:t> are cystic and are </a:t>
            </a:r>
            <a:r>
              <a:rPr lang="en-US" dirty="0" smtClean="0"/>
              <a:t>termed </a:t>
            </a:r>
            <a:r>
              <a:rPr lang="en-US" i="1" dirty="0" err="1" smtClean="0"/>
              <a:t>dermoid</a:t>
            </a:r>
            <a:r>
              <a:rPr lang="en-US" i="1" dirty="0" smtClean="0"/>
              <a:t> </a:t>
            </a:r>
            <a:r>
              <a:rPr lang="en-US" i="1" dirty="0"/>
              <a:t>cysts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neoplasms are presumably derived from the </a:t>
            </a:r>
            <a:r>
              <a:rPr lang="en-US" dirty="0" smtClean="0"/>
              <a:t>somatic </a:t>
            </a:r>
            <a:r>
              <a:rPr lang="en-US" dirty="0"/>
              <a:t>differentiation of </a:t>
            </a:r>
            <a:r>
              <a:rPr lang="en-US" dirty="0" err="1"/>
              <a:t>totipotential</a:t>
            </a:r>
            <a:r>
              <a:rPr lang="en-US" dirty="0"/>
              <a:t> cells. </a:t>
            </a:r>
            <a:endParaRPr lang="en-US" dirty="0" smtClean="0"/>
          </a:p>
          <a:p>
            <a:r>
              <a:rPr lang="en-US" dirty="0" smtClean="0"/>
              <a:t>Cystic </a:t>
            </a:r>
            <a:r>
              <a:rPr lang="en-US" dirty="0" err="1"/>
              <a:t>teratomas</a:t>
            </a:r>
            <a:r>
              <a:rPr lang="en-US" dirty="0"/>
              <a:t> are usually found in young </a:t>
            </a:r>
            <a:r>
              <a:rPr lang="en-US" dirty="0" smtClean="0"/>
              <a:t>women.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50763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5649491"/>
          </a:xfrm>
        </p:spPr>
        <p:txBody>
          <a:bodyPr>
            <a:normAutofit/>
          </a:bodyPr>
          <a:lstStyle/>
          <a:p>
            <a:r>
              <a:rPr lang="en-US" dirty="0"/>
              <a:t>On histologic examination, the cyst wall is composed of stratified squamous epithelium with underlying sebaceous glands, hair shafts, and other skin adnexal </a:t>
            </a:r>
            <a:r>
              <a:rPr lang="en-US" dirty="0" smtClean="0"/>
              <a:t>structures. </a:t>
            </a:r>
          </a:p>
          <a:p>
            <a:r>
              <a:rPr lang="en-US" dirty="0" smtClean="0"/>
              <a:t>In </a:t>
            </a:r>
            <a:r>
              <a:rPr lang="en-US" dirty="0"/>
              <a:t>most cases, structures from other germ layers can be identified, such as cartilage, bone, thyroid </a:t>
            </a:r>
            <a:r>
              <a:rPr lang="en-US" dirty="0" smtClean="0"/>
              <a:t>tissue. </a:t>
            </a:r>
          </a:p>
          <a:p>
            <a:pPr marL="0" indent="0">
              <a:buNone/>
            </a:pPr>
            <a:r>
              <a:rPr lang="en-US" b="1" i="1" u="sng" dirty="0" smtClean="0">
                <a:solidFill>
                  <a:srgbClr val="C00000"/>
                </a:solidFill>
              </a:rPr>
              <a:t>* Behavior:</a:t>
            </a:r>
          </a:p>
          <a:p>
            <a:pPr marL="0" indent="0">
              <a:buNone/>
            </a:pPr>
            <a:r>
              <a:rPr lang="en-US" b="1" dirty="0" smtClean="0"/>
              <a:t>- </a:t>
            </a:r>
            <a:r>
              <a:rPr lang="en-US" dirty="0" smtClean="0"/>
              <a:t>About </a:t>
            </a:r>
            <a:r>
              <a:rPr lang="en-US" dirty="0"/>
              <a:t>1% of the </a:t>
            </a:r>
            <a:r>
              <a:rPr lang="en-US" dirty="0" err="1"/>
              <a:t>dermoids</a:t>
            </a:r>
            <a:r>
              <a:rPr lang="en-US" dirty="0"/>
              <a:t> undergo malignant </a:t>
            </a:r>
            <a:r>
              <a:rPr lang="en-US" dirty="0" smtClean="0"/>
              <a:t>transformation. 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59201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7999" cy="610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129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2448272" cy="3096344"/>
          </a:xfrm>
        </p:spPr>
        <p:txBody>
          <a:bodyPr>
            <a:noAutofit/>
          </a:bodyPr>
          <a:lstStyle/>
          <a:p>
            <a:pPr algn="l"/>
            <a:r>
              <a:rPr lang="en-US" sz="2400" dirty="0" err="1"/>
              <a:t>D</a:t>
            </a:r>
            <a:r>
              <a:rPr lang="en-US" sz="2400" dirty="0" err="1" smtClean="0"/>
              <a:t>ermoid</a:t>
            </a:r>
            <a:r>
              <a:rPr lang="en-US" sz="2400" dirty="0" smtClean="0"/>
              <a:t> </a:t>
            </a:r>
            <a:r>
              <a:rPr lang="en-US" sz="2400" dirty="0"/>
              <a:t>cyst is filled with greasy material (keratin and sebaceous secretions) and shows tufts of hair</a:t>
            </a:r>
            <a:endParaRPr lang="ar-SA" sz="24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64704"/>
            <a:ext cx="5903513" cy="522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601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3240360" cy="2367136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A </a:t>
            </a:r>
            <a:r>
              <a:rPr lang="en-US" sz="2400" dirty="0" err="1"/>
              <a:t>dermoid</a:t>
            </a:r>
            <a:r>
              <a:rPr lang="en-US" sz="2400" dirty="0"/>
              <a:t> cyst showing bone (mesodermal derivative) adjacent to keratinized epidermis (ectodermal derivative). </a:t>
            </a:r>
            <a:endParaRPr lang="ar-SA" sz="2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7639"/>
            <a:ext cx="5472608" cy="561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803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11" y="1628800"/>
            <a:ext cx="2530624" cy="2727176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This photo shows </a:t>
            </a:r>
            <a:r>
              <a:rPr lang="en-US" sz="2000" dirty="0"/>
              <a:t>mesodermal derivatives such as smooth muscle and cartilage and endodermal derivative such as gastrointestinal epithelium.</a:t>
            </a:r>
            <a:endParaRPr lang="ar-SA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6191250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562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Immature Malignant </a:t>
            </a:r>
            <a:r>
              <a:rPr lang="en-US" b="1" dirty="0" err="1" smtClean="0">
                <a:solidFill>
                  <a:srgbClr val="FF0000"/>
                </a:solidFill>
              </a:rPr>
              <a:t>Teratomas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are rare tumors that differ from benign </a:t>
            </a:r>
            <a:r>
              <a:rPr lang="en-US" dirty="0" err="1"/>
              <a:t>teratomas</a:t>
            </a:r>
            <a:r>
              <a:rPr lang="en-US" dirty="0"/>
              <a:t> in that the component tissue resembles that observed in the fetus or </a:t>
            </a:r>
            <a:r>
              <a:rPr lang="en-US" dirty="0" smtClean="0"/>
              <a:t>embryo. </a:t>
            </a:r>
          </a:p>
          <a:p>
            <a:r>
              <a:rPr lang="en-US" dirty="0" smtClean="0"/>
              <a:t>The </a:t>
            </a:r>
            <a:r>
              <a:rPr lang="en-US" dirty="0"/>
              <a:t>tumor is found chiefly in </a:t>
            </a:r>
            <a:r>
              <a:rPr lang="en-US" u="sng" dirty="0" err="1"/>
              <a:t>prepubertal</a:t>
            </a:r>
            <a:r>
              <a:rPr lang="en-US" u="sng" dirty="0"/>
              <a:t> adolescents </a:t>
            </a:r>
            <a:r>
              <a:rPr lang="en-US" dirty="0"/>
              <a:t>and </a:t>
            </a:r>
            <a:r>
              <a:rPr lang="en-US" u="sng" dirty="0"/>
              <a:t>young </a:t>
            </a:r>
            <a:r>
              <a:rPr lang="en-US" u="sng" dirty="0" smtClean="0"/>
              <a:t>women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Immature </a:t>
            </a:r>
            <a:r>
              <a:rPr lang="en-US" dirty="0" err="1"/>
              <a:t>teratomas</a:t>
            </a:r>
            <a:r>
              <a:rPr lang="en-US" dirty="0"/>
              <a:t> grow rapidly and frequently penetrate the capsule with local spread or metastases.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3953847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Immature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20" y="1412776"/>
            <a:ext cx="6191250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785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Monodermal</a:t>
            </a:r>
            <a:r>
              <a:rPr lang="en-US" b="1" dirty="0">
                <a:solidFill>
                  <a:srgbClr val="FF0000"/>
                </a:solidFill>
              </a:rPr>
              <a:t> or Specialized </a:t>
            </a:r>
            <a:r>
              <a:rPr lang="en-US" b="1" dirty="0" err="1" smtClean="0">
                <a:solidFill>
                  <a:srgbClr val="FF0000"/>
                </a:solidFill>
              </a:rPr>
              <a:t>Teratomas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specialized </a:t>
            </a:r>
            <a:r>
              <a:rPr lang="en-US" dirty="0" err="1"/>
              <a:t>teratomas</a:t>
            </a:r>
            <a:r>
              <a:rPr lang="en-US" dirty="0"/>
              <a:t> are a remarkable, rare group of tumors, the most common of which are </a:t>
            </a:r>
            <a:r>
              <a:rPr lang="en-US" dirty="0" err="1"/>
              <a:t>struma</a:t>
            </a:r>
            <a:r>
              <a:rPr lang="en-US" dirty="0"/>
              <a:t> </a:t>
            </a:r>
            <a:r>
              <a:rPr lang="en-US" dirty="0" err="1" smtClean="0"/>
              <a:t>ovarii</a:t>
            </a:r>
            <a:r>
              <a:rPr lang="en-US" dirty="0" smtClean="0"/>
              <a:t>. </a:t>
            </a:r>
          </a:p>
          <a:p>
            <a:r>
              <a:rPr lang="en-US" dirty="0" smtClean="0"/>
              <a:t>Struma </a:t>
            </a:r>
            <a:r>
              <a:rPr lang="en-US" dirty="0" err="1"/>
              <a:t>ovarii</a:t>
            </a:r>
            <a:r>
              <a:rPr lang="en-US" dirty="0"/>
              <a:t> is composed entirely of mature thyroid tissue. Interestingly, these thyroidal neoplasms may </a:t>
            </a:r>
            <a:r>
              <a:rPr lang="en-US" dirty="0" err="1"/>
              <a:t>hyperfunction</a:t>
            </a:r>
            <a:r>
              <a:rPr lang="en-US" dirty="0"/>
              <a:t>, causing hyperthyroidism.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80629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O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varian cysts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2999425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1" u="sng" dirty="0" smtClean="0">
                <a:solidFill>
                  <a:srgbClr val="C00000"/>
                </a:solidFill>
              </a:rPr>
              <a:t>* Types:</a:t>
            </a:r>
            <a:endParaRPr lang="ar-SA" b="1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Neoplastic:</a:t>
            </a:r>
          </a:p>
          <a:p>
            <a:pPr marL="914400" lvl="1" indent="-514350">
              <a:lnSpc>
                <a:spcPct val="160000"/>
              </a:lnSpc>
              <a:buFont typeface="+mj-lt"/>
              <a:buAutoNum type="arabicPeriod"/>
            </a:pPr>
            <a:r>
              <a:rPr lang="en-US" sz="3100" b="1" dirty="0">
                <a:solidFill>
                  <a:srgbClr val="0070C0"/>
                </a:solidFill>
              </a:rPr>
              <a:t>Cystic </a:t>
            </a:r>
            <a:r>
              <a:rPr lang="en-US" sz="3100" b="1" dirty="0" err="1">
                <a:solidFill>
                  <a:srgbClr val="0070C0"/>
                </a:solidFill>
              </a:rPr>
              <a:t>teratoma</a:t>
            </a:r>
            <a:r>
              <a:rPr lang="en-US" sz="3100" b="1" dirty="0">
                <a:solidFill>
                  <a:srgbClr val="0070C0"/>
                </a:solidFill>
              </a:rPr>
              <a:t> (</a:t>
            </a:r>
            <a:r>
              <a:rPr lang="en-US" sz="3100" b="1" dirty="0" err="1">
                <a:solidFill>
                  <a:srgbClr val="0070C0"/>
                </a:solidFill>
              </a:rPr>
              <a:t>dermoid</a:t>
            </a:r>
            <a:r>
              <a:rPr lang="en-US" sz="3100" b="1" dirty="0">
                <a:solidFill>
                  <a:srgbClr val="0070C0"/>
                </a:solidFill>
              </a:rPr>
              <a:t> cyst).</a:t>
            </a:r>
          </a:p>
          <a:p>
            <a:pPr marL="914400" lvl="1" indent="-514350">
              <a:lnSpc>
                <a:spcPct val="160000"/>
              </a:lnSpc>
              <a:buFont typeface="+mj-lt"/>
              <a:buAutoNum type="arabicPeriod"/>
            </a:pPr>
            <a:r>
              <a:rPr lang="en-US" sz="3100" b="1" dirty="0">
                <a:solidFill>
                  <a:srgbClr val="0070C0"/>
                </a:solidFill>
              </a:rPr>
              <a:t>Cystic serous tumors.</a:t>
            </a:r>
          </a:p>
          <a:p>
            <a:pPr marL="914400" lvl="1" indent="-514350">
              <a:lnSpc>
                <a:spcPct val="160000"/>
              </a:lnSpc>
              <a:buFont typeface="+mj-lt"/>
              <a:buAutoNum type="arabicPeriod"/>
            </a:pPr>
            <a:r>
              <a:rPr lang="en-US" sz="3100" b="1" dirty="0">
                <a:solidFill>
                  <a:srgbClr val="0070C0"/>
                </a:solidFill>
              </a:rPr>
              <a:t>Cystic mucinous tumors.</a:t>
            </a:r>
          </a:p>
          <a:p>
            <a:pPr marL="0" indent="0">
              <a:buNone/>
            </a:pPr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Non-neoplastic</a:t>
            </a:r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0070C0"/>
                </a:solidFill>
              </a:rPr>
              <a:t>1. Follicular cysts.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0070C0"/>
                </a:solidFill>
              </a:rPr>
              <a:t>2. Corpus luteum cyst.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0070C0"/>
                </a:solidFill>
              </a:rPr>
              <a:t>3. Chocolate cysts.</a:t>
            </a:r>
            <a:endParaRPr lang="en-US" sz="3000" dirty="0">
              <a:solidFill>
                <a:srgbClr val="0070C0"/>
              </a:solidFill>
            </a:endParaRP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0070C0"/>
                </a:solidFill>
              </a:rPr>
              <a:t>4. Theca lutein cysts.</a:t>
            </a:r>
            <a:r>
              <a:rPr lang="en-US" sz="3000" dirty="0">
                <a:solidFill>
                  <a:srgbClr val="0070C0"/>
                </a:solidFill>
              </a:rPr>
              <a:t> 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0070C0"/>
                </a:solidFill>
              </a:rPr>
              <a:t>5. Polycystic ovary (stein-</a:t>
            </a:r>
            <a:r>
              <a:rPr lang="en-US" sz="3000" b="1" dirty="0" err="1">
                <a:solidFill>
                  <a:srgbClr val="0070C0"/>
                </a:solidFill>
              </a:rPr>
              <a:t>leventhal</a:t>
            </a:r>
            <a:r>
              <a:rPr lang="en-US" sz="3000" b="1" dirty="0">
                <a:solidFill>
                  <a:srgbClr val="0070C0"/>
                </a:solidFill>
              </a:rPr>
              <a:t> syndrome).</a:t>
            </a:r>
            <a:endParaRPr lang="en-US" sz="3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7351394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1</a:t>
            </a:r>
            <a:r>
              <a:rPr lang="en-US" sz="3600" b="1" dirty="0">
                <a:solidFill>
                  <a:srgbClr val="0070C0"/>
                </a:solidFill>
              </a:rPr>
              <a:t>. Follicular cysts: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Bilateral, single or multiple small cysts due to dilatation of </a:t>
            </a:r>
            <a:r>
              <a:rPr lang="en-US" dirty="0" err="1"/>
              <a:t>atretic</a:t>
            </a:r>
            <a:r>
              <a:rPr lang="en-US" dirty="0"/>
              <a:t> follicles. </a:t>
            </a:r>
          </a:p>
          <a:p>
            <a:pPr marL="0" indent="0">
              <a:lnSpc>
                <a:spcPct val="150000"/>
              </a:lnSpc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64443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Follicular cysts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04950"/>
            <a:ext cx="7768853" cy="487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3073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US" sz="4000" b="1" i="1" u="sng" dirty="0">
                <a:solidFill>
                  <a:srgbClr val="C00000"/>
                </a:solidFill>
              </a:rPr>
              <a:t>*Classification</a:t>
            </a:r>
            <a:r>
              <a:rPr lang="en-US" sz="4000" b="1" i="1" u="sng" dirty="0" smtClean="0">
                <a:solidFill>
                  <a:srgbClr val="C00000"/>
                </a:solidFill>
              </a:rPr>
              <a:t>:</a:t>
            </a:r>
            <a:endParaRPr lang="ar-SA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500141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I</a:t>
            </a:r>
            <a:r>
              <a:rPr lang="en-US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 Tumors arising from the surface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epithelium</a:t>
            </a:r>
            <a:r>
              <a:rPr lang="en-US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:</a:t>
            </a:r>
            <a:endParaRPr lang="en-US" b="1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Serous tumors: </a:t>
            </a:r>
            <a:r>
              <a:rPr lang="en-US" b="1" dirty="0" smtClean="0"/>
              <a:t>(benign</a:t>
            </a:r>
            <a:r>
              <a:rPr lang="en-US" b="1" dirty="0"/>
              <a:t>, borderline, malignant).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Mucinous tumors:</a:t>
            </a:r>
            <a:r>
              <a:rPr lang="en-US" b="1" dirty="0"/>
              <a:t> </a:t>
            </a:r>
            <a:r>
              <a:rPr lang="en-US" b="1" dirty="0" smtClean="0"/>
              <a:t>(benign</a:t>
            </a:r>
            <a:r>
              <a:rPr lang="en-US" b="1" dirty="0"/>
              <a:t>, borderline, malignant).</a:t>
            </a:r>
            <a:endParaRPr lang="en-US" dirty="0"/>
          </a:p>
          <a:p>
            <a:pPr>
              <a:lnSpc>
                <a:spcPct val="15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74228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Follicular cyst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064896" cy="4950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592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2</a:t>
            </a:r>
            <a:r>
              <a:rPr lang="en-US" sz="3600" b="1" dirty="0">
                <a:solidFill>
                  <a:srgbClr val="0070C0"/>
                </a:solidFill>
              </a:rPr>
              <a:t>. Corpus luteum cyst: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A single large cyst, arising from the corpus luteum of menstruation or pregnancy. </a:t>
            </a:r>
          </a:p>
          <a:p>
            <a:pPr marL="0" indent="0">
              <a:lnSpc>
                <a:spcPct val="150000"/>
              </a:lnSpc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23556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Corpus luteum cyst and follicular cysts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6840760" cy="5256585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</p:pic>
      <p:sp>
        <p:nvSpPr>
          <p:cNvPr id="4" name="Right Arrow 3"/>
          <p:cNvSpPr/>
          <p:nvPr/>
        </p:nvSpPr>
        <p:spPr>
          <a:xfrm flipH="1">
            <a:off x="5292080" y="2636912"/>
            <a:ext cx="2304256" cy="638360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Corpus luteum cyst</a:t>
            </a:r>
            <a:endParaRPr lang="ar-SA" b="1" dirty="0"/>
          </a:p>
        </p:txBody>
      </p:sp>
      <p:sp>
        <p:nvSpPr>
          <p:cNvPr id="5" name="Right Arrow 4"/>
          <p:cNvSpPr/>
          <p:nvPr/>
        </p:nvSpPr>
        <p:spPr>
          <a:xfrm rot="9281259" flipV="1">
            <a:off x="3751421" y="1560654"/>
            <a:ext cx="1840789" cy="616924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/>
              <a:t>Follicular cysts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28212813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Corpus luteum cyst</a:t>
            </a:r>
            <a:endParaRPr lang="ar-SA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60952"/>
            <a:ext cx="7056784" cy="502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6198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363272" cy="55054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3</a:t>
            </a:r>
            <a:r>
              <a:rPr lang="en-US" sz="3600" b="1" dirty="0">
                <a:solidFill>
                  <a:srgbClr val="0070C0"/>
                </a:solidFill>
              </a:rPr>
              <a:t>. Chocolate cysts: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- Hemorrhagic </a:t>
            </a:r>
            <a:r>
              <a:rPr lang="en-US" dirty="0"/>
              <a:t>cysts in case of ovarian endometriosis.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1996822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5054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4</a:t>
            </a:r>
            <a:r>
              <a:rPr lang="en-US" sz="3600" b="1" dirty="0">
                <a:solidFill>
                  <a:srgbClr val="0070C0"/>
                </a:solidFill>
              </a:rPr>
              <a:t>. Theca lutein cysts: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Related to the action of </a:t>
            </a:r>
            <a:r>
              <a:rPr lang="en-US" dirty="0" err="1"/>
              <a:t>hCG</a:t>
            </a:r>
            <a:r>
              <a:rPr lang="en-US" dirty="0"/>
              <a:t> hormone of placenta on </a:t>
            </a:r>
            <a:r>
              <a:rPr lang="en-US" dirty="0" err="1"/>
              <a:t>atretic</a:t>
            </a:r>
            <a:r>
              <a:rPr lang="en-US" dirty="0"/>
              <a:t> follicles, so associated with placental tumors. 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Bilateral, multiple, large cysts lined by </a:t>
            </a:r>
            <a:r>
              <a:rPr lang="en-US" dirty="0" err="1"/>
              <a:t>lutenized</a:t>
            </a:r>
            <a:r>
              <a:rPr lang="en-US" dirty="0"/>
              <a:t> theca cells.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7644069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564949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5</a:t>
            </a:r>
            <a:r>
              <a:rPr lang="en-US" sz="3600" b="1" dirty="0">
                <a:solidFill>
                  <a:srgbClr val="0070C0"/>
                </a:solidFill>
              </a:rPr>
              <a:t>. Polycystic ovary </a:t>
            </a:r>
            <a:r>
              <a:rPr lang="en-US" sz="3600" b="1" dirty="0" smtClean="0">
                <a:solidFill>
                  <a:srgbClr val="0070C0"/>
                </a:solidFill>
              </a:rPr>
              <a:t>disease (stein-</a:t>
            </a:r>
            <a:r>
              <a:rPr lang="en-US" sz="3600" b="1" dirty="0" err="1" smtClean="0">
                <a:solidFill>
                  <a:srgbClr val="0070C0"/>
                </a:solidFill>
              </a:rPr>
              <a:t>leventhal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>
                <a:solidFill>
                  <a:srgbClr val="0070C0"/>
                </a:solidFill>
              </a:rPr>
              <a:t>syndrome):</a:t>
            </a:r>
            <a:endParaRPr lang="en-US" sz="3600" dirty="0">
              <a:solidFill>
                <a:srgbClr val="0070C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dirty="0"/>
              <a:t>A</a:t>
            </a:r>
            <a:r>
              <a:rPr lang="en-US" dirty="0" smtClean="0"/>
              <a:t>ffects </a:t>
            </a:r>
            <a:r>
              <a:rPr lang="en-US" dirty="0"/>
              <a:t>3% to 6% of </a:t>
            </a:r>
            <a:r>
              <a:rPr lang="en-US" dirty="0" smtClean="0"/>
              <a:t>women in reproductive period.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en-US" dirty="0"/>
              <a:t>Bilateral, multiple small cysts, lined by luteinized theca </a:t>
            </a:r>
            <a:r>
              <a:rPr lang="en-US" dirty="0" smtClean="0"/>
              <a:t>cells. 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en-US" dirty="0"/>
              <a:t>They produce estrogen and </a:t>
            </a:r>
            <a:r>
              <a:rPr lang="en-US" dirty="0" smtClean="0"/>
              <a:t>androgen. 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en-US" dirty="0" smtClean="0"/>
              <a:t>The patients suffer from persistent anovulation (infertility), </a:t>
            </a:r>
            <a:r>
              <a:rPr lang="en-US" dirty="0" err="1" smtClean="0"/>
              <a:t>oligomenorrhea</a:t>
            </a:r>
            <a:r>
              <a:rPr lang="en-US" dirty="0"/>
              <a:t>, </a:t>
            </a:r>
            <a:r>
              <a:rPr lang="en-US" dirty="0" err="1" smtClean="0"/>
              <a:t>hirsutism</a:t>
            </a:r>
            <a:r>
              <a:rPr lang="en-US" dirty="0" smtClean="0"/>
              <a:t>.</a:t>
            </a:r>
          </a:p>
          <a:p>
            <a:pPr lvl="0">
              <a:lnSpc>
                <a:spcPct val="150000"/>
              </a:lnSpc>
            </a:pPr>
            <a:r>
              <a:rPr lang="en-US" dirty="0"/>
              <a:t>The initiating event in polycystic ovarian disease is not </a:t>
            </a:r>
            <a:r>
              <a:rPr lang="en-US" dirty="0" smtClean="0"/>
              <a:t>clear.</a:t>
            </a:r>
          </a:p>
          <a:p>
            <a:pPr lvl="0">
              <a:lnSpc>
                <a:spcPct val="150000"/>
              </a:lnSpc>
            </a:pPr>
            <a:r>
              <a:rPr lang="en-US" dirty="0" smtClean="0"/>
              <a:t>Increased </a:t>
            </a:r>
            <a:r>
              <a:rPr lang="en-US" dirty="0"/>
              <a:t>secretion of luteinizing hormone may stimulate the theca-lutein cells of the follicles, with excessive production of </a:t>
            </a:r>
            <a:r>
              <a:rPr lang="en-US" dirty="0" smtClean="0"/>
              <a:t>androgen.</a:t>
            </a:r>
            <a:endParaRPr lang="en-US" dirty="0"/>
          </a:p>
          <a:p>
            <a:pPr>
              <a:lnSpc>
                <a:spcPct val="150000"/>
              </a:lnSpc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563661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Polycystic ovary disease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07261"/>
            <a:ext cx="5427779" cy="419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65704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hawky\Desktop\537609_532248906799119_1451101252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6336704" cy="5493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Rounded Rectangle 2"/>
          <p:cNvSpPr/>
          <p:nvPr/>
        </p:nvSpPr>
        <p:spPr>
          <a:xfrm>
            <a:off x="251520" y="5013176"/>
            <a:ext cx="2354560" cy="1562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Thanks</a:t>
            </a:r>
            <a:endParaRPr lang="ar-S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811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577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Germ cell tumors:</a:t>
            </a:r>
          </a:p>
          <a:p>
            <a:pPr lvl="0"/>
            <a:r>
              <a:rPr lang="en-US" b="1" dirty="0" err="1">
                <a:solidFill>
                  <a:srgbClr val="7030A0"/>
                </a:solidFill>
              </a:rPr>
              <a:t>D</a:t>
            </a:r>
            <a:r>
              <a:rPr lang="en-US" b="1" dirty="0" err="1" smtClean="0">
                <a:solidFill>
                  <a:srgbClr val="7030A0"/>
                </a:solidFill>
              </a:rPr>
              <a:t>ysgerminoma</a:t>
            </a:r>
            <a:r>
              <a:rPr lang="en-US" b="1" dirty="0">
                <a:solidFill>
                  <a:srgbClr val="7030A0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  <a:p>
            <a:pPr lvl="0"/>
            <a:r>
              <a:rPr lang="en-US" b="1" dirty="0" err="1" smtClean="0">
                <a:solidFill>
                  <a:srgbClr val="7030A0"/>
                </a:solidFill>
              </a:rPr>
              <a:t>Teratoma</a:t>
            </a:r>
            <a:r>
              <a:rPr lang="en-US" b="1" dirty="0"/>
              <a:t>.</a:t>
            </a:r>
            <a:endParaRPr lang="en-US" dirty="0"/>
          </a:p>
          <a:p>
            <a:pPr lvl="0"/>
            <a:r>
              <a:rPr lang="en-US" b="1" dirty="0">
                <a:solidFill>
                  <a:srgbClr val="7030A0"/>
                </a:solidFill>
              </a:rPr>
              <a:t>Yolk sac </a:t>
            </a:r>
            <a:r>
              <a:rPr lang="en-US" b="1" dirty="0" smtClean="0">
                <a:solidFill>
                  <a:srgbClr val="7030A0"/>
                </a:solidFill>
              </a:rPr>
              <a:t>tumor.</a:t>
            </a:r>
            <a:endParaRPr lang="en-US" dirty="0"/>
          </a:p>
          <a:p>
            <a:pPr lvl="0"/>
            <a:r>
              <a:rPr lang="en-US" b="1" dirty="0" err="1" smtClean="0">
                <a:solidFill>
                  <a:srgbClr val="7030A0"/>
                </a:solidFill>
              </a:rPr>
              <a:t>Choriocarcinoma</a:t>
            </a:r>
            <a:r>
              <a:rPr lang="en-US" b="1" dirty="0" smtClean="0">
                <a:solidFill>
                  <a:srgbClr val="7030A0"/>
                </a:solidFill>
              </a:rPr>
              <a:t>.</a:t>
            </a:r>
            <a:endParaRPr lang="en-US" dirty="0"/>
          </a:p>
          <a:p>
            <a:pPr lvl="0"/>
            <a:r>
              <a:rPr lang="en-US" b="1" dirty="0">
                <a:solidFill>
                  <a:srgbClr val="7030A0"/>
                </a:solidFill>
              </a:rPr>
              <a:t>Embryonal </a:t>
            </a:r>
            <a:r>
              <a:rPr lang="en-US" b="1" dirty="0" smtClean="0">
                <a:solidFill>
                  <a:srgbClr val="7030A0"/>
                </a:solidFill>
              </a:rPr>
              <a:t>carcinoma</a:t>
            </a:r>
            <a:r>
              <a:rPr lang="en-US" dirty="0" smtClean="0"/>
              <a:t>.</a:t>
            </a: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4252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57606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500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III. Sex cord stromal tumors:</a:t>
            </a:r>
            <a:endParaRPr lang="en-US" sz="3500" b="1" dirty="0">
              <a:solidFill>
                <a:srgbClr val="FF0000"/>
              </a:solidFill>
            </a:endParaRPr>
          </a:p>
          <a:p>
            <a:pPr lvl="0"/>
            <a:r>
              <a:rPr lang="en-US" b="1" dirty="0" err="1">
                <a:solidFill>
                  <a:srgbClr val="7030A0"/>
                </a:solidFill>
              </a:rPr>
              <a:t>Granulosa</a:t>
            </a:r>
            <a:r>
              <a:rPr lang="en-US" b="1" dirty="0">
                <a:solidFill>
                  <a:srgbClr val="7030A0"/>
                </a:solidFill>
              </a:rPr>
              <a:t> cell tumor (benign or malignant):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secretes </a:t>
            </a:r>
            <a:r>
              <a:rPr lang="en-US" b="1" dirty="0"/>
              <a:t>estrogen</a:t>
            </a:r>
            <a:r>
              <a:rPr lang="en-US" dirty="0"/>
              <a:t>, occurs in children causing precocious puberty and in adults causing endometrial hyperplasia.</a:t>
            </a:r>
          </a:p>
          <a:p>
            <a:pPr lvl="0"/>
            <a:r>
              <a:rPr lang="en-US" b="1" dirty="0">
                <a:solidFill>
                  <a:srgbClr val="7030A0"/>
                </a:solidFill>
              </a:rPr>
              <a:t>Theca cell tumor (benign, rarely malignant): </a:t>
            </a:r>
            <a:r>
              <a:rPr lang="en-US" dirty="0"/>
              <a:t>secretes </a:t>
            </a:r>
            <a:r>
              <a:rPr lang="en-US" b="1" dirty="0"/>
              <a:t>estrogen</a:t>
            </a:r>
            <a:r>
              <a:rPr lang="en-US" dirty="0"/>
              <a:t>, occurs in postmenopausal females. </a:t>
            </a:r>
          </a:p>
          <a:p>
            <a:pPr lvl="0"/>
            <a:r>
              <a:rPr lang="en-US" b="1" dirty="0" err="1">
                <a:solidFill>
                  <a:srgbClr val="7030A0"/>
                </a:solidFill>
              </a:rPr>
              <a:t>Sertoli</a:t>
            </a:r>
            <a:r>
              <a:rPr lang="en-US" b="1" dirty="0">
                <a:solidFill>
                  <a:srgbClr val="7030A0"/>
                </a:solidFill>
              </a:rPr>
              <a:t> cell tumor: </a:t>
            </a:r>
            <a:r>
              <a:rPr lang="en-US" dirty="0"/>
              <a:t>secretes estrogen</a:t>
            </a:r>
          </a:p>
          <a:p>
            <a:pPr lvl="0"/>
            <a:r>
              <a:rPr lang="en-US" b="1" dirty="0" err="1">
                <a:solidFill>
                  <a:srgbClr val="7030A0"/>
                </a:solidFill>
              </a:rPr>
              <a:t>Leydig</a:t>
            </a:r>
            <a:r>
              <a:rPr lang="en-US" b="1" dirty="0">
                <a:solidFill>
                  <a:srgbClr val="7030A0"/>
                </a:solidFill>
              </a:rPr>
              <a:t> cell tumor: </a:t>
            </a:r>
            <a:r>
              <a:rPr lang="en-US" dirty="0"/>
              <a:t>secretes androgen.</a:t>
            </a:r>
          </a:p>
          <a:p>
            <a:pPr lvl="0"/>
            <a:r>
              <a:rPr lang="en-US" b="1" dirty="0">
                <a:solidFill>
                  <a:srgbClr val="7030A0"/>
                </a:solidFill>
              </a:rPr>
              <a:t>Ovarian </a:t>
            </a:r>
            <a:r>
              <a:rPr lang="en-US" b="1" dirty="0" smtClean="0">
                <a:solidFill>
                  <a:srgbClr val="7030A0"/>
                </a:solidFill>
              </a:rPr>
              <a:t>fibroma</a:t>
            </a:r>
            <a:r>
              <a:rPr lang="en-US" b="1" dirty="0">
                <a:solidFill>
                  <a:srgbClr val="7030A0"/>
                </a:solidFill>
              </a:rPr>
              <a:t>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0369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Tumors 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328592"/>
          </a:xfrm>
        </p:spPr>
        <p:txBody>
          <a:bodyPr>
            <a:norm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common cystic neoplasms are lined by tall, columnar, ciliated epithelial cells and are filled with clear serous fluid. </a:t>
            </a:r>
            <a:endParaRPr lang="en-US" dirty="0" smtClean="0"/>
          </a:p>
          <a:p>
            <a:r>
              <a:rPr lang="en-US" dirty="0"/>
              <a:t>A</a:t>
            </a:r>
            <a:r>
              <a:rPr lang="en-US" dirty="0" smtClean="0"/>
              <a:t>ccount </a:t>
            </a:r>
            <a:r>
              <a:rPr lang="en-US" dirty="0"/>
              <a:t>for about 30% of all ovarian tumors. </a:t>
            </a:r>
            <a:endParaRPr lang="en-US" dirty="0" smtClean="0"/>
          </a:p>
          <a:p>
            <a:r>
              <a:rPr lang="en-US" dirty="0" smtClean="0"/>
              <a:t>Include; benign</a:t>
            </a:r>
            <a:r>
              <a:rPr lang="en-US" dirty="0"/>
              <a:t>, borderline, and malignant types </a:t>
            </a:r>
            <a:endParaRPr lang="en-US" dirty="0" smtClean="0"/>
          </a:p>
          <a:p>
            <a:r>
              <a:rPr lang="en-US" dirty="0" smtClean="0"/>
              <a:t>About </a:t>
            </a:r>
            <a:r>
              <a:rPr lang="en-US" dirty="0"/>
              <a:t>75% are benign or of borderline malignancy, and 25% are malignant.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6559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3528392" cy="4137323"/>
          </a:xfrm>
        </p:spPr>
        <p:txBody>
          <a:bodyPr/>
          <a:lstStyle/>
          <a:p>
            <a:r>
              <a:rPr lang="en-US" dirty="0" smtClean="0"/>
              <a:t>Usually bilateral.</a:t>
            </a:r>
          </a:p>
          <a:p>
            <a:r>
              <a:rPr lang="en-US" dirty="0" smtClean="0"/>
              <a:t>Reach a huge size.</a:t>
            </a:r>
          </a:p>
          <a:p>
            <a:r>
              <a:rPr lang="en-US" dirty="0" smtClean="0"/>
              <a:t>On bisection, it is usually unilocular and filled with clear serous fluid. </a:t>
            </a:r>
            <a:endParaRPr lang="ar-SA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799"/>
            <a:ext cx="4859029" cy="467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301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36104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56895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51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43" y="620688"/>
            <a:ext cx="8496944" cy="792088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i="1" u="sng" dirty="0" smtClean="0">
                <a:solidFill>
                  <a:srgbClr val="C00000"/>
                </a:solidFill>
              </a:rPr>
              <a:t/>
            </a:r>
            <a:br>
              <a:rPr lang="en-US" b="1" i="1" u="sng" dirty="0" smtClean="0">
                <a:solidFill>
                  <a:srgbClr val="C00000"/>
                </a:solidFill>
              </a:rPr>
            </a:b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5276"/>
            <a:ext cx="8064896" cy="526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956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818</Words>
  <Application>Microsoft Office PowerPoint</Application>
  <PresentationFormat>On-screen Show (4:3)</PresentationFormat>
  <Paragraphs>101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Ovarian tumors</vt:lpstr>
      <vt:lpstr>PowerPoint Presentation</vt:lpstr>
      <vt:lpstr>*Classification:</vt:lpstr>
      <vt:lpstr>PowerPoint Presentation</vt:lpstr>
      <vt:lpstr>PowerPoint Presentation</vt:lpstr>
      <vt:lpstr>Serous Tumors </vt:lpstr>
      <vt:lpstr>Serous cystadenoma</vt:lpstr>
      <vt:lpstr>Serous cystadenoma </vt:lpstr>
      <vt:lpstr>Bilateral serous cystadenocarcinoma:  </vt:lpstr>
      <vt:lpstr>Ovarian serous cystadenocarcinoma</vt:lpstr>
      <vt:lpstr>Mucinous Tumors </vt:lpstr>
      <vt:lpstr>Mucinous cystadenoma</vt:lpstr>
      <vt:lpstr>Mucinous cystadenoma</vt:lpstr>
      <vt:lpstr>Mucinous cystadenocarcinoma </vt:lpstr>
      <vt:lpstr> Mucinous cystadenocarcinoma</vt:lpstr>
      <vt:lpstr>PowerPoint Presentation</vt:lpstr>
      <vt:lpstr>Teratoma</vt:lpstr>
      <vt:lpstr>Mature (Benign) Teratomas. </vt:lpstr>
      <vt:lpstr>PowerPoint Presentation</vt:lpstr>
      <vt:lpstr>Dermoid cyst is filled with greasy material (keratin and sebaceous secretions) and shows tufts of hair</vt:lpstr>
      <vt:lpstr>A dermoid cyst showing bone (mesodermal derivative) adjacent to keratinized epidermis (ectodermal derivative). </vt:lpstr>
      <vt:lpstr>This photo shows mesodermal derivatives such as smooth muscle and cartilage and endodermal derivative such as gastrointestinal epithelium.</vt:lpstr>
      <vt:lpstr>Immature Malignant Teratomas </vt:lpstr>
      <vt:lpstr>Immature teratoma</vt:lpstr>
      <vt:lpstr>Monodermal or Specialized Teratomas</vt:lpstr>
      <vt:lpstr> Ovarian cysts</vt:lpstr>
      <vt:lpstr>* Types:</vt:lpstr>
      <vt:lpstr>PowerPoint Presentation</vt:lpstr>
      <vt:lpstr>Follicular cysts</vt:lpstr>
      <vt:lpstr>Follicular cyst</vt:lpstr>
      <vt:lpstr>PowerPoint Presentation</vt:lpstr>
      <vt:lpstr>Corpus luteum cyst and follicular cysts</vt:lpstr>
      <vt:lpstr>Corpus luteum cyst</vt:lpstr>
      <vt:lpstr>PowerPoint Presentation</vt:lpstr>
      <vt:lpstr>PowerPoint Presentation</vt:lpstr>
      <vt:lpstr>PowerPoint Presentation</vt:lpstr>
      <vt:lpstr>Polycystic ovary disease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the ovary</dc:title>
  <dc:creator>Jihan Abdelmenam</dc:creator>
  <cp:lastModifiedBy>Jihan Abdelmenam</cp:lastModifiedBy>
  <cp:revision>88</cp:revision>
  <dcterms:created xsi:type="dcterms:W3CDTF">2013-02-05T11:05:57Z</dcterms:created>
  <dcterms:modified xsi:type="dcterms:W3CDTF">2014-03-05T07:30:09Z</dcterms:modified>
</cp:coreProperties>
</file>